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68" r:id="rId2"/>
  </p:sldIdLst>
  <p:sldSz cx="36576000" cy="29260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1538" userDrawn="1">
          <p15:clr>
            <a:srgbClr val="A4A3A4"/>
          </p15:clr>
        </p15:guide>
        <p15:guide id="3" pos="4463" userDrawn="1">
          <p15:clr>
            <a:srgbClr val="A4A3A4"/>
          </p15:clr>
        </p15:guide>
        <p15:guide id="4" pos="196" userDrawn="1">
          <p15:clr>
            <a:srgbClr val="A4A3A4"/>
          </p15:clr>
        </p15:guide>
        <p15:guide id="5" pos="551" userDrawn="1">
          <p15:clr>
            <a:srgbClr val="A4A3A4"/>
          </p15:clr>
        </p15:guide>
        <p15:guide id="6" orient="horz" pos="9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60"/>
    <a:srgbClr val="404040"/>
    <a:srgbClr val="3A3838"/>
    <a:srgbClr val="960000"/>
    <a:srgbClr val="B10000"/>
    <a:srgbClr val="B20000"/>
    <a:srgbClr val="B10001"/>
    <a:srgbClr val="ED3A74"/>
    <a:srgbClr val="E83034"/>
    <a:srgbClr val="ED38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40" autoAdjust="0"/>
    <p:restoredTop sz="96122" autoAdjust="0"/>
  </p:normalViewPr>
  <p:slideViewPr>
    <p:cSldViewPr snapToGrid="0" showGuides="1">
      <p:cViewPr>
        <p:scale>
          <a:sx n="46" d="100"/>
          <a:sy n="46" d="100"/>
        </p:scale>
        <p:origin x="128" y="-3136"/>
      </p:cViewPr>
      <p:guideLst>
        <p:guide pos="11538"/>
        <p:guide pos="4463"/>
        <p:guide pos="196"/>
        <p:guide pos="551"/>
        <p:guide orient="horz" pos="9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2/8/20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00188" y="1143000"/>
            <a:ext cx="3857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1pPr>
    <a:lvl2pPr marL="391866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2pPr>
    <a:lvl3pPr marL="783732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3pPr>
    <a:lvl4pPr marL="1175598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4pPr>
    <a:lvl5pPr marL="1567464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5pPr>
    <a:lvl6pPr marL="1959331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6pPr>
    <a:lvl7pPr marL="2351197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7pPr>
    <a:lvl8pPr marL="2743063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8pPr>
    <a:lvl9pPr marL="3134929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00188" y="1143000"/>
            <a:ext cx="38576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1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788749"/>
            <a:ext cx="31089600" cy="10187093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5368695"/>
            <a:ext cx="27432000" cy="7064585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07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3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557867"/>
            <a:ext cx="7886700" cy="24797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557867"/>
            <a:ext cx="23202900" cy="24797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90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56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7294888"/>
            <a:ext cx="31546800" cy="1217167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9581715"/>
            <a:ext cx="31546800" cy="640079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56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789333"/>
            <a:ext cx="15544800" cy="18565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789333"/>
            <a:ext cx="15544800" cy="18565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95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557873"/>
            <a:ext cx="31546800" cy="56557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7172962"/>
            <a:ext cx="15473360" cy="351535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688320"/>
            <a:ext cx="15473360" cy="157209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7172962"/>
            <a:ext cx="15549564" cy="351535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688320"/>
            <a:ext cx="15549564" cy="157209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60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08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48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950720"/>
            <a:ext cx="11796712" cy="682752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4213020"/>
            <a:ext cx="18516600" cy="2079413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778240"/>
            <a:ext cx="11796712" cy="16262775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39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950720"/>
            <a:ext cx="11796712" cy="682752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4213020"/>
            <a:ext cx="18516600" cy="20794133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778240"/>
            <a:ext cx="11796712" cy="16262775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4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557873"/>
            <a:ext cx="31546800" cy="5655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789333"/>
            <a:ext cx="31546800" cy="18565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7120433"/>
            <a:ext cx="822960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7120433"/>
            <a:ext cx="1234440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7120433"/>
            <a:ext cx="822960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9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25904951" y="5120639"/>
            <a:ext cx="10671048" cy="241401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04800" tIns="533400" rIns="304800" rtlCol="0" anchor="t" anchorCtr="0"/>
          <a:lstStyle/>
          <a:p>
            <a:pPr>
              <a:spcAft>
                <a:spcPts val="1000"/>
              </a:spcAft>
            </a:pPr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10669099" y="10875521"/>
            <a:ext cx="15240002" cy="1747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648200" rtlCol="0" anchor="ctr"/>
          <a:lstStyle/>
          <a:p>
            <a:pPr algn="r"/>
            <a:endParaRPr lang="en-US" sz="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225517" y="5117339"/>
            <a:ext cx="10671048" cy="241434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04800" tIns="533400" rIns="304800" rtlCol="0" anchor="t" anchorCtr="0"/>
          <a:lstStyle/>
          <a:p>
            <a:pPr>
              <a:spcAft>
                <a:spcPts val="1000"/>
              </a:spcAft>
            </a:pPr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A48720-06B3-D04D-8372-C3C356559717}"/>
              </a:ext>
            </a:extLst>
          </p:cNvPr>
          <p:cNvSpPr/>
          <p:nvPr/>
        </p:nvSpPr>
        <p:spPr>
          <a:xfrm>
            <a:off x="0" y="26517600"/>
            <a:ext cx="36576000" cy="2743200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0" y="0"/>
            <a:ext cx="36576000" cy="511733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3950" y="575374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3200" b="1" dirty="0">
                <a:latin typeface="Helvetica" pitchFamily="2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20671B-E035-EC47-AC45-B696C7C1EE46}"/>
              </a:ext>
            </a:extLst>
          </p:cNvPr>
          <p:cNvSpPr txBox="1"/>
          <p:nvPr/>
        </p:nvSpPr>
        <p:spPr>
          <a:xfrm>
            <a:off x="533950" y="6487258"/>
            <a:ext cx="9601200" cy="8614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571477" indent="-571477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itchFamily="2" charset="0"/>
              </a:rPr>
              <a:t>Catheters, lines, and tubes, collectively called </a:t>
            </a:r>
            <a:r>
              <a:rPr lang="en-US" sz="2800" b="1" dirty="0">
                <a:latin typeface="Helvetica" pitchFamily="2" charset="0"/>
              </a:rPr>
              <a:t>lines</a:t>
            </a:r>
            <a:r>
              <a:rPr lang="en-US" sz="2800" dirty="0">
                <a:latin typeface="Helvetica" pitchFamily="2" charset="0"/>
              </a:rPr>
              <a:t>, are used in a variety of medical procedures.</a:t>
            </a:r>
          </a:p>
          <a:p>
            <a:endParaRPr lang="en-US" sz="2800" dirty="0">
              <a:latin typeface="Helvetica" pitchFamily="2" charset="0"/>
            </a:endParaRPr>
          </a:p>
          <a:p>
            <a:endParaRPr lang="en-US" sz="2800" dirty="0">
              <a:latin typeface="Helvetica" pitchFamily="2" charset="0"/>
            </a:endParaRPr>
          </a:p>
          <a:p>
            <a:endParaRPr lang="en-US" sz="2800" dirty="0">
              <a:latin typeface="Helvetica" pitchFamily="2" charset="0"/>
            </a:endParaRPr>
          </a:p>
          <a:p>
            <a:endParaRPr lang="en-US" sz="2800" dirty="0">
              <a:latin typeface="Helvetica" pitchFamily="2" charset="0"/>
            </a:endParaRPr>
          </a:p>
          <a:p>
            <a:endParaRPr lang="en-US" sz="2800" dirty="0">
              <a:latin typeface="Helvetica" pitchFamily="2" charset="0"/>
            </a:endParaRPr>
          </a:p>
          <a:p>
            <a:br>
              <a:rPr lang="en-US" sz="2800" dirty="0">
                <a:latin typeface="Helvetica" pitchFamily="2" charset="0"/>
              </a:rPr>
            </a:br>
            <a:endParaRPr lang="en-US" sz="2800" dirty="0">
              <a:latin typeface="Helvetica" pitchFamily="2" charset="0"/>
            </a:endParaRPr>
          </a:p>
          <a:p>
            <a:endParaRPr lang="en-US" sz="2800" dirty="0">
              <a:latin typeface="Helvetica" pitchFamily="2" charset="0"/>
            </a:endParaRPr>
          </a:p>
          <a:p>
            <a:endParaRPr lang="en-US" sz="2800" dirty="0">
              <a:latin typeface="Helvetica" pitchFamily="2" charset="0"/>
            </a:endParaRPr>
          </a:p>
          <a:p>
            <a:endParaRPr lang="en-US" sz="2800" dirty="0">
              <a:latin typeface="Helvetica" pitchFamily="2" charset="0"/>
            </a:endParaRPr>
          </a:p>
          <a:p>
            <a:endParaRPr lang="en-US" sz="2800" dirty="0">
              <a:latin typeface="Helvetica" pitchFamily="2" charset="0"/>
            </a:endParaRPr>
          </a:p>
          <a:p>
            <a:endParaRPr lang="en-US" sz="2800" dirty="0">
              <a:latin typeface="Helvetica" pitchFamily="2" charset="0"/>
            </a:endParaRPr>
          </a:p>
          <a:p>
            <a:endParaRPr lang="en-US" sz="1400" dirty="0">
              <a:latin typeface="Helvetica" pitchFamily="2" charset="0"/>
            </a:endParaRPr>
          </a:p>
          <a:p>
            <a:pPr marL="571477" indent="-571477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itchFamily="2" charset="0"/>
              </a:rPr>
              <a:t>Radiologists examine </a:t>
            </a:r>
            <a:r>
              <a:rPr lang="en-US" sz="2800" b="1" dirty="0">
                <a:latin typeface="Helvetica" pitchFamily="2" charset="0"/>
              </a:rPr>
              <a:t>chest radiographs</a:t>
            </a:r>
            <a:r>
              <a:rPr lang="en-US" sz="2800" dirty="0">
                <a:latin typeface="Helvetica" pitchFamily="2" charset="0"/>
              </a:rPr>
              <a:t> to evaluate the placement of these lines and prevent complications. </a:t>
            </a:r>
          </a:p>
          <a:p>
            <a:pPr marL="571477" indent="-571477">
              <a:buFont typeface="Arial" panose="020B0604020202020204" pitchFamily="34" charset="0"/>
              <a:buChar char="•"/>
            </a:pPr>
            <a:endParaRPr lang="en-US" sz="1400" dirty="0">
              <a:latin typeface="Helvetica" pitchFamily="2" charset="0"/>
            </a:endParaRPr>
          </a:p>
          <a:p>
            <a:pPr marL="571477" indent="-571477">
              <a:buFont typeface="Wingdings" pitchFamily="2" charset="2"/>
              <a:buChar char="Ø"/>
            </a:pPr>
            <a:r>
              <a:rPr lang="en-US" sz="2800" dirty="0">
                <a:latin typeface="Helvetica" pitchFamily="2" charset="0"/>
              </a:rPr>
              <a:t>Goal: </a:t>
            </a:r>
            <a:r>
              <a:rPr lang="en-US" sz="2800" b="1" dirty="0">
                <a:latin typeface="Helvetica" pitchFamily="2" charset="0"/>
              </a:rPr>
              <a:t>semantically segment </a:t>
            </a:r>
            <a:r>
              <a:rPr lang="en-US" sz="2800" dirty="0">
                <a:latin typeface="Helvetica" pitchFamily="2" charset="0"/>
              </a:rPr>
              <a:t>lines in pediatric chest radiographs using </a:t>
            </a:r>
            <a:r>
              <a:rPr lang="en-US" sz="2800" b="1" dirty="0">
                <a:latin typeface="Helvetica" pitchFamily="2" charset="0"/>
              </a:rPr>
              <a:t>U-Net style, deep convolutional neural networks</a:t>
            </a:r>
            <a:endParaRPr lang="en-US" sz="2800" dirty="0">
              <a:latin typeface="Helvetica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550" y="1550476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839573" y="10962596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SAMPLE PREDICTIONS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914399"/>
            <a:ext cx="36576000" cy="2286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/>
            <a:r>
              <a:rPr lang="en-US" sz="7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Deep Learning Methods for Segmentation of </a:t>
            </a:r>
          </a:p>
          <a:p>
            <a:pPr lvl="0" algn="ctr"/>
            <a:r>
              <a:rPr lang="en-US" sz="7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Lines in Pediatric Chest Radiographs</a:t>
            </a:r>
          </a:p>
          <a:p>
            <a:pPr lvl="0" algn="ctr"/>
            <a:endParaRPr lang="en-US" sz="40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C14007-FFB0-7048-81A8-3DF792FEA612}"/>
              </a:ext>
            </a:extLst>
          </p:cNvPr>
          <p:cNvCxnSpPr/>
          <p:nvPr/>
        </p:nvCxnSpPr>
        <p:spPr>
          <a:xfrm>
            <a:off x="12192000" y="5117335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694500-72D1-1B40-B48D-915CDF564E67}"/>
              </a:ext>
            </a:extLst>
          </p:cNvPr>
          <p:cNvSpPr txBox="1"/>
          <p:nvPr/>
        </p:nvSpPr>
        <p:spPr>
          <a:xfrm>
            <a:off x="10896565" y="3315008"/>
            <a:ext cx="15005304" cy="1600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Ryan Sullivan</a:t>
            </a:r>
            <a:r>
              <a:rPr lang="en-US" sz="4400" baseline="300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1</a:t>
            </a: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, Greg Holste</a:t>
            </a:r>
            <a:r>
              <a:rPr lang="en-US" sz="4400" baseline="300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2</a:t>
            </a: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, Adam Alessio</a:t>
            </a:r>
            <a:r>
              <a:rPr lang="en-US" sz="4400" baseline="300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3</a:t>
            </a:r>
            <a:endParaRPr lang="en-US" sz="4400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3600" baseline="30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1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Purdue University, </a:t>
            </a:r>
            <a:r>
              <a:rPr lang="en-US" sz="3600" baseline="30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2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Kenyon College, </a:t>
            </a:r>
            <a:r>
              <a:rPr lang="en-US" sz="3600" baseline="300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3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Michigan State University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A2C6F89-A350-574D-9202-7957435C30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65672" y="914397"/>
            <a:ext cx="3657600" cy="3657600"/>
          </a:xfrm>
          <a:prstGeom prst="rect">
            <a:avLst/>
          </a:prstGeom>
          <a:effectLst/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1C32CD3-8364-8843-AA69-E32D415237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20"/>
          <a:stretch/>
        </p:blipFill>
        <p:spPr>
          <a:xfrm>
            <a:off x="914400" y="914400"/>
            <a:ext cx="3931920" cy="3655922"/>
          </a:xfrm>
          <a:prstGeom prst="rect">
            <a:avLst/>
          </a:prstGeom>
          <a:ln>
            <a:noFill/>
          </a:ln>
          <a:effec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9DF99E3-C24A-4C45-B6CA-63A15F67A117}"/>
              </a:ext>
            </a:extLst>
          </p:cNvPr>
          <p:cNvSpPr txBox="1"/>
          <p:nvPr/>
        </p:nvSpPr>
        <p:spPr>
          <a:xfrm>
            <a:off x="11521664" y="5753741"/>
            <a:ext cx="13758333" cy="46771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Helvetica" pitchFamily="2" charset="0"/>
              </a:rPr>
              <a:t>Our two-stage model automatically segments catheters, lines, and tubes 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Helvetica" pitchFamily="2" charset="0"/>
              </a:rPr>
              <a:t>in pediatric chest radiographs.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B78DCD7-49D1-D14B-AE6C-B20A263B56B3}"/>
              </a:ext>
            </a:extLst>
          </p:cNvPr>
          <p:cNvGrpSpPr>
            <a:grpSpLocks noChangeAspect="1"/>
          </p:cNvGrpSpPr>
          <p:nvPr/>
        </p:nvGrpSpPr>
        <p:grpSpPr>
          <a:xfrm>
            <a:off x="11681024" y="11799782"/>
            <a:ext cx="3733868" cy="5392704"/>
            <a:chOff x="11167618" y="14050977"/>
            <a:chExt cx="6972620" cy="1006901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6D7FD3D-5F87-AD47-886E-2F0FB7B03765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4" t="12141" r="10687" b="12111"/>
            <a:stretch/>
          </p:blipFill>
          <p:spPr>
            <a:xfrm>
              <a:off x="11167618" y="14968721"/>
              <a:ext cx="6847273" cy="9151266"/>
            </a:xfrm>
            <a:prstGeom prst="rect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3078E35-DD18-5848-B3A1-C3F3B07214CC}"/>
                </a:ext>
              </a:extLst>
            </p:cNvPr>
            <p:cNvSpPr txBox="1">
              <a:spLocks/>
            </p:cNvSpPr>
            <p:nvPr/>
          </p:nvSpPr>
          <p:spPr>
            <a:xfrm>
              <a:off x="11167618" y="14050977"/>
              <a:ext cx="6972620" cy="101731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True line mask A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08ED14C-6CE7-2D4E-803A-DEAB5FB02513}"/>
              </a:ext>
            </a:extLst>
          </p:cNvPr>
          <p:cNvGrpSpPr>
            <a:grpSpLocks/>
          </p:cNvGrpSpPr>
          <p:nvPr/>
        </p:nvGrpSpPr>
        <p:grpSpPr>
          <a:xfrm>
            <a:off x="11649020" y="18467298"/>
            <a:ext cx="3730752" cy="5472723"/>
            <a:chOff x="18498104" y="14991268"/>
            <a:chExt cx="6977721" cy="1022590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9D90702-FA3F-544B-9564-DFC2C4CD0219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30" t="13140" r="10713" b="12061"/>
            <a:stretch/>
          </p:blipFill>
          <p:spPr>
            <a:xfrm>
              <a:off x="18557962" y="14991268"/>
              <a:ext cx="6858005" cy="9157969"/>
            </a:xfrm>
            <a:prstGeom prst="rect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3950F85-DDB2-214C-A62E-862A1E690E9A}"/>
                </a:ext>
              </a:extLst>
            </p:cNvPr>
            <p:cNvSpPr txBox="1"/>
            <p:nvPr/>
          </p:nvSpPr>
          <p:spPr>
            <a:xfrm>
              <a:off x="18498104" y="24199114"/>
              <a:ext cx="6977721" cy="101805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Predicted line mask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12E6D8F-997A-A04E-BE0A-8EDE7D7CD25C}"/>
              </a:ext>
            </a:extLst>
          </p:cNvPr>
          <p:cNvSpPr txBox="1"/>
          <p:nvPr/>
        </p:nvSpPr>
        <p:spPr>
          <a:xfrm>
            <a:off x="11374713" y="24522506"/>
            <a:ext cx="1386992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00" b="1" dirty="0">
                <a:latin typeface="Helvetica" pitchFamily="2" charset="0"/>
              </a:rPr>
              <a:t>Figure 1: </a:t>
            </a:r>
            <a:r>
              <a:rPr lang="en-US" sz="2600" dirty="0">
                <a:latin typeface="Helvetica" pitchFamily="2" charset="0"/>
              </a:rPr>
              <a:t>These results were obtained by training U-Net models with different encoder backbones on 512 x 512 images. The networks were initialized with ImageNet weights, and achieved </a:t>
            </a:r>
            <a:r>
              <a:rPr lang="en-US" sz="2600" b="1" dirty="0">
                <a:latin typeface="Helvetica" pitchFamily="2" charset="0"/>
              </a:rPr>
              <a:t>dice scores</a:t>
            </a:r>
            <a:r>
              <a:rPr lang="en-US" sz="2600" dirty="0">
                <a:latin typeface="Helvetica" pitchFamily="2" charset="0"/>
              </a:rPr>
              <a:t> of </a:t>
            </a:r>
            <a:r>
              <a:rPr lang="en-US" sz="2600" b="1" dirty="0">
                <a:latin typeface="Helvetica" pitchFamily="2" charset="0"/>
              </a:rPr>
              <a:t>a) 0.527</a:t>
            </a:r>
            <a:r>
              <a:rPr lang="en-US" sz="2600" dirty="0">
                <a:latin typeface="Helvetica" pitchFamily="2" charset="0"/>
              </a:rPr>
              <a:t>,</a:t>
            </a:r>
            <a:r>
              <a:rPr lang="en-US" sz="2600" b="1" dirty="0">
                <a:latin typeface="Helvetica" pitchFamily="2" charset="0"/>
              </a:rPr>
              <a:t> b)</a:t>
            </a:r>
            <a:r>
              <a:rPr lang="en-US" sz="2600" dirty="0">
                <a:latin typeface="Helvetica" pitchFamily="2" charset="0"/>
              </a:rPr>
              <a:t> </a:t>
            </a:r>
            <a:r>
              <a:rPr lang="en-US" sz="2600" b="1" dirty="0">
                <a:latin typeface="Helvetica" pitchFamily="2" charset="0"/>
              </a:rPr>
              <a:t>0.524</a:t>
            </a:r>
            <a:r>
              <a:rPr lang="en-US" sz="2600" dirty="0">
                <a:latin typeface="Helvetica" pitchFamily="2" charset="0"/>
              </a:rPr>
              <a:t>, and </a:t>
            </a:r>
            <a:r>
              <a:rPr lang="en-US" sz="2600" b="1" dirty="0">
                <a:latin typeface="Helvetica" pitchFamily="2" charset="0"/>
              </a:rPr>
              <a:t>c) 0.551</a:t>
            </a:r>
            <a:r>
              <a:rPr lang="en-US" sz="2600" dirty="0">
                <a:latin typeface="Helvetica" pitchFamily="2" charset="0"/>
              </a:rPr>
              <a:t> respectively on the test dataset. </a:t>
            </a:r>
          </a:p>
          <a:p>
            <a:pPr algn="just"/>
            <a:r>
              <a:rPr lang="en-US" sz="260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(Using a 70/15/15 train/validation/test split with n = 96)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C45B12-048D-604A-A5EF-F79AC5A7F8C3}"/>
                  </a:ext>
                </a:extLst>
              </p:cNvPr>
              <p:cNvSpPr txBox="1"/>
              <p:nvPr/>
            </p:nvSpPr>
            <p:spPr>
              <a:xfrm>
                <a:off x="762550" y="16255681"/>
                <a:ext cx="9144000" cy="10462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477" indent="-57147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Helvetica" pitchFamily="2" charset="0"/>
                  </a:rPr>
                  <a:t>Developed </a:t>
                </a:r>
                <a:r>
                  <a:rPr lang="en-US" sz="2800" b="1" dirty="0">
                    <a:latin typeface="Helvetica" pitchFamily="2" charset="0"/>
                  </a:rPr>
                  <a:t>two-stage model</a:t>
                </a:r>
                <a:r>
                  <a:rPr lang="en-US" sz="2800" dirty="0">
                    <a:latin typeface="Helvetica" pitchFamily="2" charset="0"/>
                  </a:rPr>
                  <a:t>, which is comprised of a classification stage and a segmentation stage.</a:t>
                </a:r>
                <a:br>
                  <a:rPr lang="en-US" sz="2800" dirty="0">
                    <a:latin typeface="Helvetica" pitchFamily="2" charset="0"/>
                  </a:rPr>
                </a:br>
                <a:endParaRPr lang="en-US" sz="1400" dirty="0">
                  <a:latin typeface="Helvetica" pitchFamily="2" charset="0"/>
                </a:endParaRPr>
              </a:p>
              <a:p>
                <a:pPr marL="571477" indent="-57147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Helvetica" pitchFamily="2" charset="0"/>
                  </a:rPr>
                  <a:t>Tested ResNet50 and ResNext101 models for classifying chest radiographed annotated with “line present” and “line absent” binary labels.</a:t>
                </a:r>
                <a:endParaRPr lang="en-US" sz="1400" dirty="0">
                  <a:latin typeface="Helvetica" pitchFamily="2" charset="0"/>
                </a:endParaRPr>
              </a:p>
              <a:p>
                <a:endParaRPr lang="en-US" sz="1400" dirty="0">
                  <a:latin typeface="Helvetica" pitchFamily="2" charset="0"/>
                </a:endParaRPr>
              </a:p>
              <a:p>
                <a:pPr marL="571477" indent="-57147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Helvetica" pitchFamily="2" charset="0"/>
                  </a:rPr>
                  <a:t>Compared segmentation models, replacing encoder path with a variety of deep CNN feature encoders.</a:t>
                </a:r>
              </a:p>
              <a:p>
                <a:endParaRPr lang="en-US" sz="1400" dirty="0">
                  <a:latin typeface="Helvetica" pitchFamily="2" charset="0"/>
                </a:endParaRPr>
              </a:p>
              <a:p>
                <a:pPr marL="571477" indent="-57147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Helvetica" pitchFamily="2" charset="0"/>
                  </a:rPr>
                  <a:t>We trained the network using </a:t>
                </a:r>
                <a:r>
                  <a:rPr lang="en-US" sz="2800" b="1" dirty="0">
                    <a:latin typeface="Helvetica" pitchFamily="2" charset="0"/>
                  </a:rPr>
                  <a:t>dice loss</a:t>
                </a:r>
                <a:r>
                  <a:rPr lang="en-US" sz="2800" dirty="0">
                    <a:latin typeface="Helvetica" pitchFamily="2" charset="0"/>
                  </a:rPr>
                  <a:t> to solve the class imbalance. (~97% of pixels are background)</a:t>
                </a:r>
                <a:br>
                  <a:rPr lang="en-US" sz="2800" dirty="0">
                    <a:latin typeface="Helvetica" pitchFamily="2" charset="0"/>
                  </a:rPr>
                </a:br>
                <a:endParaRPr lang="en-US" sz="1400" dirty="0">
                  <a:latin typeface="Helvetica" pitchFamily="2" charset="0"/>
                </a:endParaRPr>
              </a:p>
              <a:p>
                <a:pPr marL="1028677" lvl="1" indent="-571477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latin typeface="Helvetica" pitchFamily="2" charset="0"/>
                  </a:rPr>
                  <a:t>Generalized Dice loss</a:t>
                </a:r>
                <a:r>
                  <a:rPr lang="en-US" sz="2800" dirty="0">
                    <a:latin typeface="Helvetica" pitchFamily="2" charset="0"/>
                  </a:rPr>
                  <a:t> measures the overlap between the predicted mask and the true mask.</a:t>
                </a:r>
                <a:br>
                  <a:rPr lang="en-US" sz="2800" dirty="0">
                    <a:latin typeface="Helvetica" pitchFamily="2" charset="0"/>
                  </a:rPr>
                </a:br>
                <a:endParaRPr lang="en-US" sz="1400" dirty="0">
                  <a:latin typeface="Helvetica" pitchFamily="2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1 −2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Helvetica" pitchFamily="2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800" i="1" dirty="0">
                    <a:latin typeface="Helvetica" pitchFamily="2" charset="0"/>
                  </a:rPr>
                  <a:t>n</a:t>
                </a:r>
                <a:r>
                  <a:rPr lang="en-US" sz="2800" dirty="0">
                    <a:latin typeface="Helvetica" pitchFamily="2" charset="0"/>
                  </a:rPr>
                  <a:t> = pixel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800" i="1" dirty="0">
                    <a:latin typeface="Helvetica" pitchFamily="2" charset="0"/>
                  </a:rPr>
                  <a:t>c</a:t>
                </a:r>
                <a:r>
                  <a:rPr lang="en-US" sz="2800" dirty="0">
                    <a:latin typeface="Helvetica" pitchFamily="2" charset="0"/>
                  </a:rPr>
                  <a:t> = class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800" i="1" dirty="0">
                    <a:latin typeface="Helvetica" pitchFamily="2" charset="0"/>
                  </a:rPr>
                  <a:t>y</a:t>
                </a:r>
                <a:r>
                  <a:rPr lang="en-US" sz="2800" i="1" baseline="-25000" dirty="0">
                    <a:latin typeface="Helvetica" pitchFamily="2" charset="0"/>
                  </a:rPr>
                  <a:t>n,c</a:t>
                </a:r>
                <a:r>
                  <a:rPr lang="en-US" sz="2800" i="1" dirty="0">
                    <a:latin typeface="Helvetica" pitchFamily="2" charset="0"/>
                  </a:rPr>
                  <a:t> </a:t>
                </a:r>
                <a:r>
                  <a:rPr lang="en-US" sz="2800" dirty="0">
                    <a:latin typeface="Helvetica" pitchFamily="2" charset="0"/>
                  </a:rPr>
                  <a:t>= 1 if </a:t>
                </a:r>
                <a:r>
                  <a:rPr lang="en-US" sz="2800" i="1" dirty="0">
                    <a:latin typeface="Helvetica" pitchFamily="2" charset="0"/>
                  </a:rPr>
                  <a:t>n</a:t>
                </a:r>
                <a:r>
                  <a:rPr lang="en-US" sz="2800" dirty="0">
                    <a:latin typeface="Helvetica" pitchFamily="2" charset="0"/>
                  </a:rPr>
                  <a:t> belongs to </a:t>
                </a:r>
                <a:r>
                  <a:rPr lang="en-US" sz="2800" i="1" dirty="0">
                    <a:latin typeface="Helvetica" pitchFamily="2" charset="0"/>
                  </a:rPr>
                  <a:t>c</a:t>
                </a:r>
                <a:r>
                  <a:rPr lang="en-US" sz="2800" dirty="0">
                    <a:latin typeface="Helvetica" pitchFamily="2" charset="0"/>
                  </a:rPr>
                  <a:t>, 0 otherwise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800" i="1" dirty="0">
                    <a:latin typeface="Helvetica" pitchFamily="2" charset="0"/>
                  </a:rPr>
                  <a:t>p</a:t>
                </a:r>
                <a:r>
                  <a:rPr lang="en-US" sz="2800" i="1" baseline="-25000" dirty="0">
                    <a:latin typeface="Helvetica" pitchFamily="2" charset="0"/>
                  </a:rPr>
                  <a:t>n,c</a:t>
                </a:r>
                <a:r>
                  <a:rPr lang="en-US" sz="2800" i="1" dirty="0">
                    <a:latin typeface="Helvetica" pitchFamily="2" charset="0"/>
                  </a:rPr>
                  <a:t> </a:t>
                </a:r>
                <a:r>
                  <a:rPr lang="en-US" sz="2800" dirty="0">
                    <a:latin typeface="Helvetica" pitchFamily="2" charset="0"/>
                  </a:rPr>
                  <a:t>= the probability predicted by the model </a:t>
                </a:r>
              </a:p>
              <a:p>
                <a:pPr lvl="2"/>
                <a:r>
                  <a:rPr lang="en-US" sz="2800" dirty="0">
                    <a:latin typeface="Helvetica" pitchFamily="2" charset="0"/>
                  </a:rPr>
                  <a:t>			that </a:t>
                </a:r>
                <a:r>
                  <a:rPr lang="en-US" sz="2800" i="1" dirty="0">
                    <a:latin typeface="Helvetica" pitchFamily="2" charset="0"/>
                  </a:rPr>
                  <a:t>n</a:t>
                </a:r>
                <a:r>
                  <a:rPr lang="en-US" sz="2800" dirty="0">
                    <a:latin typeface="Helvetica" pitchFamily="2" charset="0"/>
                  </a:rPr>
                  <a:t> belongs to class </a:t>
                </a:r>
                <a:r>
                  <a:rPr lang="en-US" sz="2800" i="1" dirty="0">
                    <a:latin typeface="Helvetica" pitchFamily="2" charset="0"/>
                  </a:rPr>
                  <a:t>c</a:t>
                </a:r>
                <a:br>
                  <a:rPr lang="en-US" sz="2800" i="1" dirty="0">
                    <a:latin typeface="Helvetica" pitchFamily="2" charset="0"/>
                  </a:rPr>
                </a:br>
                <a:endParaRPr lang="en-US" sz="1400" i="1" dirty="0">
                  <a:latin typeface="Helvetica" pitchFamily="2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Helvetica" pitchFamily="2" charset="0"/>
                  </a:rPr>
                  <a:t>All models trained with a 70/15/15 percent Training/Validation/Testing split.</a:t>
                </a:r>
                <a:endParaRPr lang="en-US" sz="2800" i="1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8C45B12-048D-604A-A5EF-F79AC5A7F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50" y="16255681"/>
                <a:ext cx="9144000" cy="10462544"/>
              </a:xfrm>
              <a:prstGeom prst="rect">
                <a:avLst/>
              </a:prstGeom>
              <a:blipFill>
                <a:blip r:embed="rId8"/>
                <a:stretch>
                  <a:fillRect l="-1250" t="-606" r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EDC07E67-F98B-8041-BF14-E9E3B4418ABE}"/>
              </a:ext>
            </a:extLst>
          </p:cNvPr>
          <p:cNvSpPr/>
          <p:nvPr/>
        </p:nvSpPr>
        <p:spPr>
          <a:xfrm>
            <a:off x="31089600" y="23774400"/>
            <a:ext cx="5486400" cy="5486400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86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00" y="24688801"/>
            <a:ext cx="36576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B3109AF-2460-5C48-B4A0-F5EBCF6E35A4}"/>
              </a:ext>
            </a:extLst>
          </p:cNvPr>
          <p:cNvSpPr txBox="1"/>
          <p:nvPr/>
        </p:nvSpPr>
        <p:spPr>
          <a:xfrm>
            <a:off x="26569415" y="26858148"/>
            <a:ext cx="45887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Scan this QR code for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more exact information,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extra figures, and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omitted experiments</a:t>
            </a:r>
            <a:r>
              <a:rPr lang="en-US" sz="3000" dirty="0">
                <a:solidFill>
                  <a:schemeClr val="bg1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165005A-A2B1-AF41-8F88-8915B16F4200}"/>
              </a:ext>
            </a:extLst>
          </p:cNvPr>
          <p:cNvSpPr/>
          <p:nvPr/>
        </p:nvSpPr>
        <p:spPr>
          <a:xfrm>
            <a:off x="26517600" y="5457883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A28D40F-C340-0746-84A6-7C9B367EDDFF}"/>
              </a:ext>
            </a:extLst>
          </p:cNvPr>
          <p:cNvCxnSpPr>
            <a:cxnSpLocks/>
          </p:cNvCxnSpPr>
          <p:nvPr/>
        </p:nvCxnSpPr>
        <p:spPr>
          <a:xfrm>
            <a:off x="10698480" y="11521440"/>
            <a:ext cx="0" cy="146304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E10DF53-F23B-5345-A8FE-9D261D93199D}"/>
              </a:ext>
            </a:extLst>
          </p:cNvPr>
          <p:cNvGrpSpPr>
            <a:grpSpLocks noChangeAspect="1"/>
          </p:cNvGrpSpPr>
          <p:nvPr/>
        </p:nvGrpSpPr>
        <p:grpSpPr>
          <a:xfrm>
            <a:off x="16401085" y="11744844"/>
            <a:ext cx="3733868" cy="5453286"/>
            <a:chOff x="11106911" y="13948402"/>
            <a:chExt cx="6972620" cy="10182127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611D9EA-DDBD-BC4A-A7EE-1B6B365B3713}"/>
                </a:ext>
              </a:extLst>
            </p:cNvPr>
            <p:cNvPicPr>
              <a:picLocks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03" t="12141" r="10808" b="11706"/>
            <a:stretch/>
          </p:blipFill>
          <p:spPr>
            <a:xfrm>
              <a:off x="11173626" y="14979262"/>
              <a:ext cx="6847273" cy="9151267"/>
            </a:xfrm>
            <a:prstGeom prst="rect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46CFA2-9534-1049-A81A-DA81F5F49C7B}"/>
                </a:ext>
              </a:extLst>
            </p:cNvPr>
            <p:cNvSpPr txBox="1">
              <a:spLocks/>
            </p:cNvSpPr>
            <p:nvPr/>
          </p:nvSpPr>
          <p:spPr>
            <a:xfrm>
              <a:off x="11106911" y="13948402"/>
              <a:ext cx="6972620" cy="101731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True line mask B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701B72-3C31-DB4B-8B54-78C8E8AEB567}"/>
              </a:ext>
            </a:extLst>
          </p:cNvPr>
          <p:cNvGrpSpPr>
            <a:grpSpLocks/>
          </p:cNvGrpSpPr>
          <p:nvPr/>
        </p:nvGrpSpPr>
        <p:grpSpPr>
          <a:xfrm>
            <a:off x="16432752" y="18478299"/>
            <a:ext cx="3733868" cy="5461724"/>
            <a:chOff x="18498104" y="15011821"/>
            <a:chExt cx="6977721" cy="10205349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2B7C6D3-07C3-9D4F-BB6C-BD75E0E231C2}"/>
                </a:ext>
              </a:extLst>
            </p:cNvPr>
            <p:cNvPicPr>
              <a:picLocks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2" t="12822" r="10828" b="10828"/>
            <a:stretch/>
          </p:blipFill>
          <p:spPr>
            <a:xfrm>
              <a:off x="18563926" y="15011821"/>
              <a:ext cx="6852282" cy="9157968"/>
            </a:xfrm>
            <a:prstGeom prst="rect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E139F1D-4D1D-EB47-8C78-BA799A37F372}"/>
                </a:ext>
              </a:extLst>
            </p:cNvPr>
            <p:cNvSpPr txBox="1"/>
            <p:nvPr/>
          </p:nvSpPr>
          <p:spPr>
            <a:xfrm>
              <a:off x="18498104" y="24199114"/>
              <a:ext cx="6977721" cy="101805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Predicted line mask</a:t>
              </a: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CD0595-8C46-7E40-91F3-7FB9D473F064}"/>
              </a:ext>
            </a:extLst>
          </p:cNvPr>
          <p:cNvCxnSpPr>
            <a:cxnSpLocks/>
          </p:cNvCxnSpPr>
          <p:nvPr/>
        </p:nvCxnSpPr>
        <p:spPr>
          <a:xfrm>
            <a:off x="25907485" y="11521440"/>
            <a:ext cx="0" cy="146304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F6B2D53-183D-0142-91F2-CE32B48F5465}"/>
              </a:ext>
            </a:extLst>
          </p:cNvPr>
          <p:cNvGrpSpPr>
            <a:grpSpLocks noChangeAspect="1"/>
          </p:cNvGrpSpPr>
          <p:nvPr/>
        </p:nvGrpSpPr>
        <p:grpSpPr>
          <a:xfrm>
            <a:off x="21140052" y="11718831"/>
            <a:ext cx="3733868" cy="5472043"/>
            <a:chOff x="11109184" y="13899830"/>
            <a:chExt cx="6972620" cy="10217147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87E32A4-87CC-3D4A-A4CD-C792D24F3F35}"/>
                </a:ext>
              </a:extLst>
            </p:cNvPr>
            <p:cNvPicPr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7" t="12083" r="10465" b="11459"/>
            <a:stretch/>
          </p:blipFill>
          <p:spPr>
            <a:xfrm>
              <a:off x="11171857" y="14965712"/>
              <a:ext cx="6847273" cy="9151265"/>
            </a:xfrm>
            <a:prstGeom prst="rect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EF1FA4E-5E9F-9445-805A-389E2F75A296}"/>
                </a:ext>
              </a:extLst>
            </p:cNvPr>
            <p:cNvSpPr txBox="1">
              <a:spLocks/>
            </p:cNvSpPr>
            <p:nvPr/>
          </p:nvSpPr>
          <p:spPr>
            <a:xfrm>
              <a:off x="11109184" y="13899830"/>
              <a:ext cx="6972620" cy="101731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True line mask C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8FBFFA-A45E-5243-A6F4-0CA3AD4A77A4}"/>
              </a:ext>
            </a:extLst>
          </p:cNvPr>
          <p:cNvGrpSpPr>
            <a:grpSpLocks noChangeAspect="1"/>
          </p:cNvGrpSpPr>
          <p:nvPr/>
        </p:nvGrpSpPr>
        <p:grpSpPr>
          <a:xfrm>
            <a:off x="21165420" y="18485008"/>
            <a:ext cx="3733868" cy="5455017"/>
            <a:chOff x="18498104" y="15024354"/>
            <a:chExt cx="6977721" cy="10192816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66763B1-5395-DD44-94BD-42CD5E7362FB}"/>
                </a:ext>
              </a:extLst>
            </p:cNvPr>
            <p:cNvPicPr>
              <a:picLocks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45" t="12445" r="11189" b="11189"/>
            <a:stretch/>
          </p:blipFill>
          <p:spPr>
            <a:xfrm>
              <a:off x="18549852" y="15024354"/>
              <a:ext cx="6852282" cy="9157968"/>
            </a:xfrm>
            <a:prstGeom prst="rect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A37BD92-419F-654A-91C2-5289089D6EAA}"/>
                </a:ext>
              </a:extLst>
            </p:cNvPr>
            <p:cNvSpPr txBox="1"/>
            <p:nvPr/>
          </p:nvSpPr>
          <p:spPr>
            <a:xfrm>
              <a:off x="18498104" y="24199114"/>
              <a:ext cx="6977721" cy="101805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Predicted line mask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813F032-60DC-604E-A9B3-F2E244F50B32}"/>
              </a:ext>
            </a:extLst>
          </p:cNvPr>
          <p:cNvSpPr txBox="1"/>
          <p:nvPr/>
        </p:nvSpPr>
        <p:spPr>
          <a:xfrm>
            <a:off x="11556879" y="17836355"/>
            <a:ext cx="3877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a) ResNet50 Prediction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92A039-9747-A248-A800-2DF92C95E310}"/>
              </a:ext>
            </a:extLst>
          </p:cNvPr>
          <p:cNvSpPr txBox="1"/>
          <p:nvPr/>
        </p:nvSpPr>
        <p:spPr>
          <a:xfrm>
            <a:off x="16286591" y="17670603"/>
            <a:ext cx="402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b) ResNeXt101 Prediction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7226795-F0C2-4A40-B582-837EAD479BBD}"/>
              </a:ext>
            </a:extLst>
          </p:cNvPr>
          <p:cNvSpPr txBox="1"/>
          <p:nvPr/>
        </p:nvSpPr>
        <p:spPr>
          <a:xfrm>
            <a:off x="20935793" y="17501041"/>
            <a:ext cx="4216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c) </a:t>
            </a:r>
            <a:r>
              <a:rPr lang="en-US" sz="2400" b="1" dirty="0" err="1">
                <a:latin typeface="Helvetica" pitchFamily="2" charset="0"/>
              </a:rPr>
              <a:t>EfficientNet</a:t>
            </a:r>
            <a:r>
              <a:rPr lang="en-US" sz="2400" b="1" dirty="0">
                <a:latin typeface="Helvetica" pitchFamily="2" charset="0"/>
              </a:rPr>
              <a:t> B3 Prediction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A8309A7-B409-724D-8209-E6BF8C36C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610190"/>
              </p:ext>
            </p:extLst>
          </p:nvPr>
        </p:nvGraphicFramePr>
        <p:xfrm>
          <a:off x="26586971" y="11023148"/>
          <a:ext cx="9247558" cy="540662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742343">
                  <a:extLst>
                    <a:ext uri="{9D8B030D-6E8A-4147-A177-3AD203B41FA5}">
                      <a16:colId xmlns:a16="http://schemas.microsoft.com/office/drawing/2014/main" val="3744634239"/>
                    </a:ext>
                  </a:extLst>
                </a:gridCol>
                <a:gridCol w="2624513">
                  <a:extLst>
                    <a:ext uri="{9D8B030D-6E8A-4147-A177-3AD203B41FA5}">
                      <a16:colId xmlns:a16="http://schemas.microsoft.com/office/drawing/2014/main" val="2497334074"/>
                    </a:ext>
                  </a:extLst>
                </a:gridCol>
                <a:gridCol w="2880702">
                  <a:extLst>
                    <a:ext uri="{9D8B030D-6E8A-4147-A177-3AD203B41FA5}">
                      <a16:colId xmlns:a16="http://schemas.microsoft.com/office/drawing/2014/main" val="1696882138"/>
                    </a:ext>
                  </a:extLst>
                </a:gridCol>
              </a:tblGrid>
              <a:tr h="107819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Model</a:t>
                      </a:r>
                    </a:p>
                  </a:txBody>
                  <a:tcPr anchor="ctr"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Dice Coefficient</a:t>
                      </a:r>
                    </a:p>
                  </a:txBody>
                  <a:tcPr anchor="ctr"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IoU (F score)</a:t>
                      </a:r>
                      <a:endParaRPr lang="en-US" dirty="0"/>
                    </a:p>
                  </a:txBody>
                  <a:tcPr anchor="ctr"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842103"/>
                  </a:ext>
                </a:extLst>
              </a:tr>
              <a:tr h="7214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UNet-ResNet50</a:t>
                      </a:r>
                    </a:p>
                  </a:txBody>
                  <a:tcPr anchor="ctr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0.527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0.699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84717"/>
                  </a:ext>
                </a:extLst>
              </a:tr>
              <a:tr h="7214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UNet-ResNeXt101</a:t>
                      </a:r>
                    </a:p>
                  </a:txBody>
                  <a:tcPr anchor="ctr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0.524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0.696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178414"/>
                  </a:ext>
                </a:extLst>
              </a:tr>
              <a:tr h="7214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UNet-EfficientNetB3</a:t>
                      </a:r>
                    </a:p>
                  </a:txBody>
                  <a:tcPr anchor="ctr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itchFamily="2" charset="0"/>
                        </a:rPr>
                        <a:t>0.551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itchFamily="2" charset="0"/>
                        </a:rPr>
                        <a:t>0.706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643273"/>
                  </a:ext>
                </a:extLst>
              </a:tr>
              <a:tr h="7214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FPN-ResNet50</a:t>
                      </a:r>
                    </a:p>
                  </a:txBody>
                  <a:tcPr anchor="ctr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0.498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0.676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901311"/>
                  </a:ext>
                </a:extLst>
              </a:tr>
              <a:tr h="7214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FPN-ResNeXt101</a:t>
                      </a:r>
                    </a:p>
                  </a:txBody>
                  <a:tcPr anchor="ctr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0.492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0.675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472633"/>
                  </a:ext>
                </a:extLst>
              </a:tr>
              <a:tr h="7214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FPN-EfficientNetB3</a:t>
                      </a:r>
                    </a:p>
                  </a:txBody>
                  <a:tcPr anchor="ctr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0.508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0.684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57972"/>
                  </a:ext>
                </a:extLst>
              </a:tr>
            </a:tbl>
          </a:graphicData>
        </a:graphic>
      </p:graphicFrame>
      <p:pic>
        <p:nvPicPr>
          <p:cNvPr id="76" name="Picture 75">
            <a:extLst>
              <a:ext uri="{FF2B5EF4-FFF2-40B4-BE49-F238E27FC236}">
                <a16:creationId xmlns:a16="http://schemas.microsoft.com/office/drawing/2014/main" id="{9284CBFD-85AA-E948-B4BF-7D9FA65403C7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155" y="7753294"/>
            <a:ext cx="3666686" cy="4583357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9C5EB21-9640-1840-BE89-60DC6053450C}"/>
              </a:ext>
            </a:extLst>
          </p:cNvPr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708" y="7762395"/>
            <a:ext cx="3666686" cy="4583357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88B58970-659D-154D-BCEA-630F9303B617}"/>
              </a:ext>
            </a:extLst>
          </p:cNvPr>
          <p:cNvSpPr/>
          <p:nvPr/>
        </p:nvSpPr>
        <p:spPr>
          <a:xfrm>
            <a:off x="26585333" y="22207016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460FA9C-5F85-E843-9A17-881C713678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50" y="27012028"/>
            <a:ext cx="1819292" cy="18288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28B06AC-3F95-E343-B64B-82949BF41DDA}"/>
              </a:ext>
            </a:extLst>
          </p:cNvPr>
          <p:cNvSpPr txBox="1"/>
          <p:nvPr/>
        </p:nvSpPr>
        <p:spPr>
          <a:xfrm>
            <a:off x="2842240" y="27230204"/>
            <a:ext cx="956562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Helvetica" pitchFamily="2" charset="0"/>
              </a:rPr>
              <a:t>We acknowledge support from the iCER ACRES REU at MSU (National Science Foundation grant 1560168) and</a:t>
            </a:r>
          </a:p>
          <a:p>
            <a:r>
              <a:rPr lang="en-US" sz="2600" dirty="0">
                <a:solidFill>
                  <a:schemeClr val="bg1"/>
                </a:solidFill>
                <a:latin typeface="Helvetica" pitchFamily="2" charset="0"/>
              </a:rPr>
              <a:t>NIH National Institute of Child Health &amp; Human Development (R21HD097609)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B796E041-016C-FB40-A3D2-8FEAD05F260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9749" r="11639" b="11639"/>
          <a:stretch/>
        </p:blipFill>
        <p:spPr>
          <a:xfrm>
            <a:off x="14540873" y="26646828"/>
            <a:ext cx="7454292" cy="248476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74D1D06-FCA5-794B-8284-F8DA1F622DBB}"/>
              </a:ext>
            </a:extLst>
          </p:cNvPr>
          <p:cNvSpPr txBox="1"/>
          <p:nvPr/>
        </p:nvSpPr>
        <p:spPr>
          <a:xfrm>
            <a:off x="26585332" y="22921791"/>
            <a:ext cx="436048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Drozdzal, Michal, Eugene Vorontsov, Gabriel Chartrand, Samuel Kadoury, and Chris Pal. “The Importance of Skip Connections in Biomedical Image Segmentation.” </a:t>
            </a:r>
            <a:r>
              <a:rPr lang="en-US" sz="1600" i="1" dirty="0">
                <a:latin typeface="Helvetica" pitchFamily="2" charset="0"/>
              </a:rPr>
              <a:t>ArXiv:1608.04117 [Cs]</a:t>
            </a:r>
            <a:r>
              <a:rPr lang="en-US" sz="1600" dirty="0">
                <a:latin typeface="Helvetica" pitchFamily="2" charset="0"/>
              </a:rPr>
              <a:t>, August 14, 2016. http://arxiv.org/abs/1608.04117.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Ronneberger, Olaf, Philipp Fischer, and Thomas Brox. “U-Net: Convolutional Networks for Biomedical Image Segmentation.” </a:t>
            </a:r>
            <a:r>
              <a:rPr lang="en-US" sz="1600" i="1" dirty="0">
                <a:latin typeface="Helvetica" pitchFamily="2" charset="0"/>
              </a:rPr>
              <a:t>ArXiv:1505.04597 [Cs]</a:t>
            </a:r>
            <a:r>
              <a:rPr lang="en-US" sz="1600" dirty="0">
                <a:latin typeface="Helvetica" pitchFamily="2" charset="0"/>
              </a:rPr>
              <a:t>, May 18, 2015. http://arxiv.org/abs/1505.04597.</a:t>
            </a:r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4C0D55D4-925A-F84E-A7AB-7B5452A6F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554536"/>
              </p:ext>
            </p:extLst>
          </p:nvPr>
        </p:nvGraphicFramePr>
        <p:xfrm>
          <a:off x="26661617" y="19427614"/>
          <a:ext cx="9247558" cy="238769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742343">
                  <a:extLst>
                    <a:ext uri="{9D8B030D-6E8A-4147-A177-3AD203B41FA5}">
                      <a16:colId xmlns:a16="http://schemas.microsoft.com/office/drawing/2014/main" val="3744634239"/>
                    </a:ext>
                  </a:extLst>
                </a:gridCol>
                <a:gridCol w="2624513">
                  <a:extLst>
                    <a:ext uri="{9D8B030D-6E8A-4147-A177-3AD203B41FA5}">
                      <a16:colId xmlns:a16="http://schemas.microsoft.com/office/drawing/2014/main" val="2497334074"/>
                    </a:ext>
                  </a:extLst>
                </a:gridCol>
                <a:gridCol w="2880702">
                  <a:extLst>
                    <a:ext uri="{9D8B030D-6E8A-4147-A177-3AD203B41FA5}">
                      <a16:colId xmlns:a16="http://schemas.microsoft.com/office/drawing/2014/main" val="1696882138"/>
                    </a:ext>
                  </a:extLst>
                </a:gridCol>
              </a:tblGrid>
              <a:tr h="7214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Model</a:t>
                      </a:r>
                    </a:p>
                  </a:txBody>
                  <a:tcPr anchor="ctr"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Dice Coefficient</a:t>
                      </a:r>
                    </a:p>
                  </a:txBody>
                  <a:tcPr anchor="ctr"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IoU (F score)</a:t>
                      </a:r>
                      <a:endParaRPr lang="en-US" dirty="0"/>
                    </a:p>
                  </a:txBody>
                  <a:tcPr anchor="ctr"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842103"/>
                  </a:ext>
                </a:extLst>
              </a:tr>
              <a:tr h="7214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UNet-EfficientNetB3</a:t>
                      </a:r>
                    </a:p>
                  </a:txBody>
                  <a:tcPr anchor="ctr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itchFamily="2" charset="0"/>
                        </a:rPr>
                        <a:t>0.698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itchFamily="2" charset="0"/>
                        </a:rPr>
                        <a:t>0.623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84717"/>
                  </a:ext>
                </a:extLst>
              </a:tr>
              <a:tr h="7214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Two-Stage</a:t>
                      </a:r>
                    </a:p>
                  </a:txBody>
                  <a:tcPr anchor="ctr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itchFamily="2" charset="0"/>
                        </a:rPr>
                        <a:t>0.737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itchFamily="2" charset="0"/>
                        </a:rPr>
                        <a:t>0.666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17841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0B2B17DC-1E2F-3646-A441-289CFF5D0D79}"/>
              </a:ext>
            </a:extLst>
          </p:cNvPr>
          <p:cNvSpPr txBox="1"/>
          <p:nvPr/>
        </p:nvSpPr>
        <p:spPr>
          <a:xfrm>
            <a:off x="26564447" y="16776022"/>
            <a:ext cx="9144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itchFamily="2" charset="0"/>
              </a:rPr>
              <a:t>Using the Resnet50 classification model and the U-Net with EfficientNet-B3 backbone, we construct our two-stage model</a:t>
            </a:r>
            <a:r>
              <a:rPr lang="en-US" sz="1400" dirty="0">
                <a:latin typeface="Helvetica" pitchFamily="2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400" dirty="0">
              <a:latin typeface="Helvetica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itchFamily="2" charset="0"/>
              </a:rPr>
              <a:t>Trained and tested with dataset of 196 samples, 50% with lines present, all annotated for segmentation.</a:t>
            </a:r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0D8FBEDD-0119-7E4B-99D2-DE2CFF7B9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018999"/>
              </p:ext>
            </p:extLst>
          </p:nvPr>
        </p:nvGraphicFramePr>
        <p:xfrm>
          <a:off x="26564447" y="7311978"/>
          <a:ext cx="9209715" cy="216421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693692">
                  <a:extLst>
                    <a:ext uri="{9D8B030D-6E8A-4147-A177-3AD203B41FA5}">
                      <a16:colId xmlns:a16="http://schemas.microsoft.com/office/drawing/2014/main" val="3744634239"/>
                    </a:ext>
                  </a:extLst>
                </a:gridCol>
                <a:gridCol w="5516023">
                  <a:extLst>
                    <a:ext uri="{9D8B030D-6E8A-4147-A177-3AD203B41FA5}">
                      <a16:colId xmlns:a16="http://schemas.microsoft.com/office/drawing/2014/main" val="2497334074"/>
                    </a:ext>
                  </a:extLst>
                </a:gridCol>
              </a:tblGrid>
              <a:tr h="7214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Model</a:t>
                      </a:r>
                    </a:p>
                  </a:txBody>
                  <a:tcPr anchor="ctr"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Classification Accuracy</a:t>
                      </a:r>
                    </a:p>
                  </a:txBody>
                  <a:tcPr anchor="ctr"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842103"/>
                  </a:ext>
                </a:extLst>
              </a:tr>
              <a:tr h="7214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ResNet50</a:t>
                      </a:r>
                    </a:p>
                  </a:txBody>
                  <a:tcPr anchor="ctr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itchFamily="2" charset="0"/>
                        </a:rPr>
                        <a:t>93.4%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84717"/>
                  </a:ext>
                </a:extLst>
              </a:tr>
              <a:tr h="7214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ResNeXt101</a:t>
                      </a:r>
                    </a:p>
                  </a:txBody>
                  <a:tcPr anchor="ctr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itchFamily="2" charset="0"/>
                        </a:rPr>
                        <a:t>92.8%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178414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48CC881C-6209-0D4C-A475-44F247769EDF}"/>
              </a:ext>
            </a:extLst>
          </p:cNvPr>
          <p:cNvSpPr txBox="1"/>
          <p:nvPr/>
        </p:nvSpPr>
        <p:spPr>
          <a:xfrm>
            <a:off x="26449867" y="6014351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Classification Stage</a:t>
            </a:r>
          </a:p>
          <a:p>
            <a:r>
              <a:rPr lang="en-US" sz="2800" b="1" dirty="0">
                <a:latin typeface="Helvetica" pitchFamily="2" charset="0"/>
              </a:rPr>
              <a:t>Goal: Classify line present from line absent image</a:t>
            </a:r>
          </a:p>
          <a:p>
            <a:pPr marL="412750" indent="-41275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itchFamily="2" charset="0"/>
              </a:rPr>
              <a:t>Dataset of 1102 images (50/50 Line +/-)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BAB0A85-CAF4-8741-8DDB-8269E4530A39}"/>
              </a:ext>
            </a:extLst>
          </p:cNvPr>
          <p:cNvSpPr txBox="1"/>
          <p:nvPr/>
        </p:nvSpPr>
        <p:spPr>
          <a:xfrm>
            <a:off x="26585332" y="9634849"/>
            <a:ext cx="94547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Segmentation Stage</a:t>
            </a:r>
          </a:p>
          <a:p>
            <a:r>
              <a:rPr lang="en-US" sz="2800" b="1" dirty="0">
                <a:latin typeface="Helvetica" pitchFamily="2" charset="0"/>
              </a:rPr>
              <a:t>Goal: Segment line in line present image</a:t>
            </a:r>
          </a:p>
          <a:p>
            <a:r>
              <a:rPr lang="en-US" sz="2800" dirty="0">
                <a:latin typeface="Helvetica" pitchFamily="2" charset="0"/>
              </a:rPr>
              <a:t>Dataset of 96 hand annotated samples</a:t>
            </a:r>
          </a:p>
        </p:txBody>
      </p:sp>
    </p:spTree>
    <p:extLst>
      <p:ext uri="{BB962C8B-B14F-4D97-AF65-F5344CB8AC3E}">
        <p14:creationId xmlns:p14="http://schemas.microsoft.com/office/powerpoint/2010/main" val="1263856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9303</TotalTime>
  <Words>615</Words>
  <Application>Microsoft Macintosh PowerPoint</Application>
  <PresentationFormat>Custom</PresentationFormat>
  <Paragraphs>106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aalessio</cp:lastModifiedBy>
  <cp:revision>256</cp:revision>
  <cp:lastPrinted>2019-07-21T03:50:55Z</cp:lastPrinted>
  <dcterms:created xsi:type="dcterms:W3CDTF">2018-09-16T19:13:41Z</dcterms:created>
  <dcterms:modified xsi:type="dcterms:W3CDTF">2020-02-08T13:34:58Z</dcterms:modified>
</cp:coreProperties>
</file>